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7"/>
    <p:restoredTop sz="94693"/>
  </p:normalViewPr>
  <p:slideViewPr>
    <p:cSldViewPr snapToGrid="0">
      <p:cViewPr varScale="1">
        <p:scale>
          <a:sx n="96" d="100"/>
          <a:sy n="96" d="100"/>
        </p:scale>
        <p:origin x="200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FF6172-A3B4-442C-99B5-53FBFB2AC83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31AF3A0-CA66-4646-9380-59C2EA2FA9F7}">
      <dgm:prSet/>
      <dgm:spPr/>
      <dgm:t>
        <a:bodyPr/>
        <a:lstStyle/>
        <a:p>
          <a:r>
            <a:rPr lang="en-US"/>
            <a:t>Integrate slope, soil erosion risk, precipitation, and trail use intensity to identify areas most vulnerable to erosion </a:t>
          </a:r>
        </a:p>
      </dgm:t>
    </dgm:pt>
    <dgm:pt modelId="{2FCE0776-146D-41C9-B2E7-5EBFDEA5E7F3}" type="parTrans" cxnId="{A14D2476-FC6A-486D-A101-DBE708EC05F0}">
      <dgm:prSet/>
      <dgm:spPr/>
      <dgm:t>
        <a:bodyPr/>
        <a:lstStyle/>
        <a:p>
          <a:endParaRPr lang="en-US"/>
        </a:p>
      </dgm:t>
    </dgm:pt>
    <dgm:pt modelId="{45BA2A75-0B62-429E-9E1A-9523BC57E147}" type="sibTrans" cxnId="{A14D2476-FC6A-486D-A101-DBE708EC05F0}">
      <dgm:prSet/>
      <dgm:spPr/>
      <dgm:t>
        <a:bodyPr/>
        <a:lstStyle/>
        <a:p>
          <a:endParaRPr lang="en-US"/>
        </a:p>
      </dgm:t>
    </dgm:pt>
    <dgm:pt modelId="{F9E2372A-2D2F-4814-99B8-50C49198603F}">
      <dgm:prSet/>
      <dgm:spPr/>
      <dgm:t>
        <a:bodyPr/>
        <a:lstStyle/>
        <a:p>
          <a:r>
            <a:rPr lang="en-US"/>
            <a:t>Develop a composite risk index that highlights high-priority areas for conservation and maintenance efforts </a:t>
          </a:r>
        </a:p>
      </dgm:t>
    </dgm:pt>
    <dgm:pt modelId="{5D497314-AE7F-4D9F-A21C-756D97FA11BA}" type="parTrans" cxnId="{BCE1792D-BC2E-486B-989A-89F31F5893F7}">
      <dgm:prSet/>
      <dgm:spPr/>
      <dgm:t>
        <a:bodyPr/>
        <a:lstStyle/>
        <a:p>
          <a:endParaRPr lang="en-US"/>
        </a:p>
      </dgm:t>
    </dgm:pt>
    <dgm:pt modelId="{DBC20C32-6DF5-4367-9215-ECBE70EB768B}" type="sibTrans" cxnId="{BCE1792D-BC2E-486B-989A-89F31F5893F7}">
      <dgm:prSet/>
      <dgm:spPr/>
      <dgm:t>
        <a:bodyPr/>
        <a:lstStyle/>
        <a:p>
          <a:endParaRPr lang="en-US"/>
        </a:p>
      </dgm:t>
    </dgm:pt>
    <dgm:pt modelId="{FB3C932D-F3E5-43C4-8844-D9E8419E2F2B}">
      <dgm:prSet/>
      <dgm:spPr/>
      <dgm:t>
        <a:bodyPr/>
        <a:lstStyle/>
        <a:p>
          <a:r>
            <a:rPr lang="en-US"/>
            <a:t>Support the long-term preservation of the White Mountains </a:t>
          </a:r>
        </a:p>
      </dgm:t>
    </dgm:pt>
    <dgm:pt modelId="{808BBBD4-34D1-4077-B551-979C441D21E1}" type="parTrans" cxnId="{69EB9A91-AE9E-4320-A3FA-5987DE8F8AC6}">
      <dgm:prSet/>
      <dgm:spPr/>
      <dgm:t>
        <a:bodyPr/>
        <a:lstStyle/>
        <a:p>
          <a:endParaRPr lang="en-US"/>
        </a:p>
      </dgm:t>
    </dgm:pt>
    <dgm:pt modelId="{882E842C-BF67-41E2-834B-C155000E4111}" type="sibTrans" cxnId="{69EB9A91-AE9E-4320-A3FA-5987DE8F8AC6}">
      <dgm:prSet/>
      <dgm:spPr/>
      <dgm:t>
        <a:bodyPr/>
        <a:lstStyle/>
        <a:p>
          <a:endParaRPr lang="en-US"/>
        </a:p>
      </dgm:t>
    </dgm:pt>
    <dgm:pt modelId="{0ABAC106-B485-4AF7-843C-4039621CA4DF}" type="pres">
      <dgm:prSet presAssocID="{A9FF6172-A3B4-442C-99B5-53FBFB2AC83D}" presName="root" presStyleCnt="0">
        <dgm:presLayoutVars>
          <dgm:dir/>
          <dgm:resizeHandles val="exact"/>
        </dgm:presLayoutVars>
      </dgm:prSet>
      <dgm:spPr/>
    </dgm:pt>
    <dgm:pt modelId="{6BC79772-CFA8-4D77-97C6-4E2B3B3BD6B1}" type="pres">
      <dgm:prSet presAssocID="{B31AF3A0-CA66-4646-9380-59C2EA2FA9F7}" presName="compNode" presStyleCnt="0"/>
      <dgm:spPr/>
    </dgm:pt>
    <dgm:pt modelId="{DC09AC3A-8AB3-479A-BBFD-AE83E976FF02}" type="pres">
      <dgm:prSet presAssocID="{B31AF3A0-CA66-4646-9380-59C2EA2FA9F7}" presName="bgRect" presStyleLbl="bgShp" presStyleIdx="0" presStyleCnt="3"/>
      <dgm:spPr/>
    </dgm:pt>
    <dgm:pt modelId="{2D8DDAED-3608-4400-93CB-C4EA8E7F523A}" type="pres">
      <dgm:prSet presAssocID="{B31AF3A0-CA66-4646-9380-59C2EA2FA9F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nyon scene"/>
        </a:ext>
      </dgm:extLst>
    </dgm:pt>
    <dgm:pt modelId="{FC4353AF-5883-4991-A1C8-85F7540F455A}" type="pres">
      <dgm:prSet presAssocID="{B31AF3A0-CA66-4646-9380-59C2EA2FA9F7}" presName="spaceRect" presStyleCnt="0"/>
      <dgm:spPr/>
    </dgm:pt>
    <dgm:pt modelId="{69C1A498-6D88-48A2-8698-B63BD58299F2}" type="pres">
      <dgm:prSet presAssocID="{B31AF3A0-CA66-4646-9380-59C2EA2FA9F7}" presName="parTx" presStyleLbl="revTx" presStyleIdx="0" presStyleCnt="3">
        <dgm:presLayoutVars>
          <dgm:chMax val="0"/>
          <dgm:chPref val="0"/>
        </dgm:presLayoutVars>
      </dgm:prSet>
      <dgm:spPr/>
    </dgm:pt>
    <dgm:pt modelId="{5D60ED11-F47F-4F6F-A4FC-93F7301017A9}" type="pres">
      <dgm:prSet presAssocID="{45BA2A75-0B62-429E-9E1A-9523BC57E147}" presName="sibTrans" presStyleCnt="0"/>
      <dgm:spPr/>
    </dgm:pt>
    <dgm:pt modelId="{2D35B5A2-D299-4716-B7CD-510DD021B897}" type="pres">
      <dgm:prSet presAssocID="{F9E2372A-2D2F-4814-99B8-50C49198603F}" presName="compNode" presStyleCnt="0"/>
      <dgm:spPr/>
    </dgm:pt>
    <dgm:pt modelId="{2462551A-A850-49FF-B02B-2CB5363BA7F9}" type="pres">
      <dgm:prSet presAssocID="{F9E2372A-2D2F-4814-99B8-50C49198603F}" presName="bgRect" presStyleLbl="bgShp" presStyleIdx="1" presStyleCnt="3"/>
      <dgm:spPr/>
    </dgm:pt>
    <dgm:pt modelId="{B0C6E0BA-AF73-4EDD-B683-58E1EBDCF7C1}" type="pres">
      <dgm:prSet presAssocID="{F9E2372A-2D2F-4814-99B8-50C49198603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6A323245-DA48-44E4-B825-B969E58EF115}" type="pres">
      <dgm:prSet presAssocID="{F9E2372A-2D2F-4814-99B8-50C49198603F}" presName="spaceRect" presStyleCnt="0"/>
      <dgm:spPr/>
    </dgm:pt>
    <dgm:pt modelId="{01E10546-4979-470A-8140-29A616A9BDE2}" type="pres">
      <dgm:prSet presAssocID="{F9E2372A-2D2F-4814-99B8-50C49198603F}" presName="parTx" presStyleLbl="revTx" presStyleIdx="1" presStyleCnt="3">
        <dgm:presLayoutVars>
          <dgm:chMax val="0"/>
          <dgm:chPref val="0"/>
        </dgm:presLayoutVars>
      </dgm:prSet>
      <dgm:spPr/>
    </dgm:pt>
    <dgm:pt modelId="{4695FDFF-2613-41EC-83FF-54374B482D7D}" type="pres">
      <dgm:prSet presAssocID="{DBC20C32-6DF5-4367-9215-ECBE70EB768B}" presName="sibTrans" presStyleCnt="0"/>
      <dgm:spPr/>
    </dgm:pt>
    <dgm:pt modelId="{3A82F286-7CAF-441D-9C95-C911A2948765}" type="pres">
      <dgm:prSet presAssocID="{FB3C932D-F3E5-43C4-8844-D9E8419E2F2B}" presName="compNode" presStyleCnt="0"/>
      <dgm:spPr/>
    </dgm:pt>
    <dgm:pt modelId="{954899A4-D213-4A0C-BBFD-1949FD4204FC}" type="pres">
      <dgm:prSet presAssocID="{FB3C932D-F3E5-43C4-8844-D9E8419E2F2B}" presName="bgRect" presStyleLbl="bgShp" presStyleIdx="2" presStyleCnt="3"/>
      <dgm:spPr/>
    </dgm:pt>
    <dgm:pt modelId="{CC9BEF94-3498-4E97-B15D-995378407CCA}" type="pres">
      <dgm:prSet presAssocID="{FB3C932D-F3E5-43C4-8844-D9E8419E2F2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untains"/>
        </a:ext>
      </dgm:extLst>
    </dgm:pt>
    <dgm:pt modelId="{39B0F6A5-F088-4141-8DF4-A00A4C5312B9}" type="pres">
      <dgm:prSet presAssocID="{FB3C932D-F3E5-43C4-8844-D9E8419E2F2B}" presName="spaceRect" presStyleCnt="0"/>
      <dgm:spPr/>
    </dgm:pt>
    <dgm:pt modelId="{B8C7FDC2-CDD3-40F6-9F5A-271C87DD53A8}" type="pres">
      <dgm:prSet presAssocID="{FB3C932D-F3E5-43C4-8844-D9E8419E2F2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CB011C0F-B033-4F8C-B2B4-CCFF850F33D8}" type="presOf" srcId="{FB3C932D-F3E5-43C4-8844-D9E8419E2F2B}" destId="{B8C7FDC2-CDD3-40F6-9F5A-271C87DD53A8}" srcOrd="0" destOrd="0" presId="urn:microsoft.com/office/officeart/2018/2/layout/IconVerticalSolidList"/>
    <dgm:cxn modelId="{8E395F11-C13A-431B-8898-5DCA8D80E35C}" type="presOf" srcId="{B31AF3A0-CA66-4646-9380-59C2EA2FA9F7}" destId="{69C1A498-6D88-48A2-8698-B63BD58299F2}" srcOrd="0" destOrd="0" presId="urn:microsoft.com/office/officeart/2018/2/layout/IconVerticalSolidList"/>
    <dgm:cxn modelId="{BCE1792D-BC2E-486B-989A-89F31F5893F7}" srcId="{A9FF6172-A3B4-442C-99B5-53FBFB2AC83D}" destId="{F9E2372A-2D2F-4814-99B8-50C49198603F}" srcOrd="1" destOrd="0" parTransId="{5D497314-AE7F-4D9F-A21C-756D97FA11BA}" sibTransId="{DBC20C32-6DF5-4367-9215-ECBE70EB768B}"/>
    <dgm:cxn modelId="{A14D2476-FC6A-486D-A101-DBE708EC05F0}" srcId="{A9FF6172-A3B4-442C-99B5-53FBFB2AC83D}" destId="{B31AF3A0-CA66-4646-9380-59C2EA2FA9F7}" srcOrd="0" destOrd="0" parTransId="{2FCE0776-146D-41C9-B2E7-5EBFDEA5E7F3}" sibTransId="{45BA2A75-0B62-429E-9E1A-9523BC57E147}"/>
    <dgm:cxn modelId="{E1FDB380-4B4C-4CC5-AA1F-320EA90DF248}" type="presOf" srcId="{F9E2372A-2D2F-4814-99B8-50C49198603F}" destId="{01E10546-4979-470A-8140-29A616A9BDE2}" srcOrd="0" destOrd="0" presId="urn:microsoft.com/office/officeart/2018/2/layout/IconVerticalSolidList"/>
    <dgm:cxn modelId="{69EB9A91-AE9E-4320-A3FA-5987DE8F8AC6}" srcId="{A9FF6172-A3B4-442C-99B5-53FBFB2AC83D}" destId="{FB3C932D-F3E5-43C4-8844-D9E8419E2F2B}" srcOrd="2" destOrd="0" parTransId="{808BBBD4-34D1-4077-B551-979C441D21E1}" sibTransId="{882E842C-BF67-41E2-834B-C155000E4111}"/>
    <dgm:cxn modelId="{E4B0CADA-500B-4458-8C43-7D66F092CEE0}" type="presOf" srcId="{A9FF6172-A3B4-442C-99B5-53FBFB2AC83D}" destId="{0ABAC106-B485-4AF7-843C-4039621CA4DF}" srcOrd="0" destOrd="0" presId="urn:microsoft.com/office/officeart/2018/2/layout/IconVerticalSolidList"/>
    <dgm:cxn modelId="{72C5A18F-9F7C-4FA8-BD93-8B609CC2FB6C}" type="presParOf" srcId="{0ABAC106-B485-4AF7-843C-4039621CA4DF}" destId="{6BC79772-CFA8-4D77-97C6-4E2B3B3BD6B1}" srcOrd="0" destOrd="0" presId="urn:microsoft.com/office/officeart/2018/2/layout/IconVerticalSolidList"/>
    <dgm:cxn modelId="{CE9A0088-7C7B-40A0-AD9F-9E4FD1C2F741}" type="presParOf" srcId="{6BC79772-CFA8-4D77-97C6-4E2B3B3BD6B1}" destId="{DC09AC3A-8AB3-479A-BBFD-AE83E976FF02}" srcOrd="0" destOrd="0" presId="urn:microsoft.com/office/officeart/2018/2/layout/IconVerticalSolidList"/>
    <dgm:cxn modelId="{E4E50D11-A171-43A0-8F43-C67126EC6CC5}" type="presParOf" srcId="{6BC79772-CFA8-4D77-97C6-4E2B3B3BD6B1}" destId="{2D8DDAED-3608-4400-93CB-C4EA8E7F523A}" srcOrd="1" destOrd="0" presId="urn:microsoft.com/office/officeart/2018/2/layout/IconVerticalSolidList"/>
    <dgm:cxn modelId="{3D137E77-A180-49E5-AC49-CFFF2869FF8A}" type="presParOf" srcId="{6BC79772-CFA8-4D77-97C6-4E2B3B3BD6B1}" destId="{FC4353AF-5883-4991-A1C8-85F7540F455A}" srcOrd="2" destOrd="0" presId="urn:microsoft.com/office/officeart/2018/2/layout/IconVerticalSolidList"/>
    <dgm:cxn modelId="{93247AB7-148D-4B6D-AF2C-8C740D53B755}" type="presParOf" srcId="{6BC79772-CFA8-4D77-97C6-4E2B3B3BD6B1}" destId="{69C1A498-6D88-48A2-8698-B63BD58299F2}" srcOrd="3" destOrd="0" presId="urn:microsoft.com/office/officeart/2018/2/layout/IconVerticalSolidList"/>
    <dgm:cxn modelId="{C06F90FB-5058-4650-9E92-B832573EF6CC}" type="presParOf" srcId="{0ABAC106-B485-4AF7-843C-4039621CA4DF}" destId="{5D60ED11-F47F-4F6F-A4FC-93F7301017A9}" srcOrd="1" destOrd="0" presId="urn:microsoft.com/office/officeart/2018/2/layout/IconVerticalSolidList"/>
    <dgm:cxn modelId="{53C7DD50-5932-4AD9-95F3-D05B4B0B4B4A}" type="presParOf" srcId="{0ABAC106-B485-4AF7-843C-4039621CA4DF}" destId="{2D35B5A2-D299-4716-B7CD-510DD021B897}" srcOrd="2" destOrd="0" presId="urn:microsoft.com/office/officeart/2018/2/layout/IconVerticalSolidList"/>
    <dgm:cxn modelId="{EA253B96-0357-4101-ABBA-4192675E7E84}" type="presParOf" srcId="{2D35B5A2-D299-4716-B7CD-510DD021B897}" destId="{2462551A-A850-49FF-B02B-2CB5363BA7F9}" srcOrd="0" destOrd="0" presId="urn:microsoft.com/office/officeart/2018/2/layout/IconVerticalSolidList"/>
    <dgm:cxn modelId="{044385D3-548F-4979-AB6F-6F4B579B8115}" type="presParOf" srcId="{2D35B5A2-D299-4716-B7CD-510DD021B897}" destId="{B0C6E0BA-AF73-4EDD-B683-58E1EBDCF7C1}" srcOrd="1" destOrd="0" presId="urn:microsoft.com/office/officeart/2018/2/layout/IconVerticalSolidList"/>
    <dgm:cxn modelId="{3239E8EC-BD93-442F-9AC1-C5318B3B8AC9}" type="presParOf" srcId="{2D35B5A2-D299-4716-B7CD-510DD021B897}" destId="{6A323245-DA48-44E4-B825-B969E58EF115}" srcOrd="2" destOrd="0" presId="urn:microsoft.com/office/officeart/2018/2/layout/IconVerticalSolidList"/>
    <dgm:cxn modelId="{F2135261-BA4E-4B86-9A98-A63A1DAC8EDC}" type="presParOf" srcId="{2D35B5A2-D299-4716-B7CD-510DD021B897}" destId="{01E10546-4979-470A-8140-29A616A9BDE2}" srcOrd="3" destOrd="0" presId="urn:microsoft.com/office/officeart/2018/2/layout/IconVerticalSolidList"/>
    <dgm:cxn modelId="{5FE1FA30-9554-4349-A444-C671EACA7AF7}" type="presParOf" srcId="{0ABAC106-B485-4AF7-843C-4039621CA4DF}" destId="{4695FDFF-2613-41EC-83FF-54374B482D7D}" srcOrd="3" destOrd="0" presId="urn:microsoft.com/office/officeart/2018/2/layout/IconVerticalSolidList"/>
    <dgm:cxn modelId="{84248935-7CE2-4EC4-8586-674FF2BA5A01}" type="presParOf" srcId="{0ABAC106-B485-4AF7-843C-4039621CA4DF}" destId="{3A82F286-7CAF-441D-9C95-C911A2948765}" srcOrd="4" destOrd="0" presId="urn:microsoft.com/office/officeart/2018/2/layout/IconVerticalSolidList"/>
    <dgm:cxn modelId="{0F2D6CD9-D9D7-4DA3-94D8-C1873CAD9150}" type="presParOf" srcId="{3A82F286-7CAF-441D-9C95-C911A2948765}" destId="{954899A4-D213-4A0C-BBFD-1949FD4204FC}" srcOrd="0" destOrd="0" presId="urn:microsoft.com/office/officeart/2018/2/layout/IconVerticalSolidList"/>
    <dgm:cxn modelId="{9FF68515-EE2C-40DD-ADDC-7CBCE7B918DA}" type="presParOf" srcId="{3A82F286-7CAF-441D-9C95-C911A2948765}" destId="{CC9BEF94-3498-4E97-B15D-995378407CCA}" srcOrd="1" destOrd="0" presId="urn:microsoft.com/office/officeart/2018/2/layout/IconVerticalSolidList"/>
    <dgm:cxn modelId="{CA2D87DF-3DA9-44B5-82C1-91BDB5553202}" type="presParOf" srcId="{3A82F286-7CAF-441D-9C95-C911A2948765}" destId="{39B0F6A5-F088-4141-8DF4-A00A4C5312B9}" srcOrd="2" destOrd="0" presId="urn:microsoft.com/office/officeart/2018/2/layout/IconVerticalSolidList"/>
    <dgm:cxn modelId="{AF863459-ABFE-4EDC-8DEE-52055C578D1A}" type="presParOf" srcId="{3A82F286-7CAF-441D-9C95-C911A2948765}" destId="{B8C7FDC2-CDD3-40F6-9F5A-271C87DD53A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09AC3A-8AB3-479A-BBFD-AE83E976FF02}">
      <dsp:nvSpPr>
        <dsp:cNvPr id="0" name=""/>
        <dsp:cNvSpPr/>
      </dsp:nvSpPr>
      <dsp:spPr>
        <a:xfrm>
          <a:off x="0" y="679"/>
          <a:ext cx="7060095" cy="159028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8DDAED-3608-4400-93CB-C4EA8E7F523A}">
      <dsp:nvSpPr>
        <dsp:cNvPr id="0" name=""/>
        <dsp:cNvSpPr/>
      </dsp:nvSpPr>
      <dsp:spPr>
        <a:xfrm>
          <a:off x="481061" y="358494"/>
          <a:ext cx="874657" cy="8746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C1A498-6D88-48A2-8698-B63BD58299F2}">
      <dsp:nvSpPr>
        <dsp:cNvPr id="0" name=""/>
        <dsp:cNvSpPr/>
      </dsp:nvSpPr>
      <dsp:spPr>
        <a:xfrm>
          <a:off x="1836781" y="679"/>
          <a:ext cx="5223313" cy="15902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305" tIns="168305" rIns="168305" bIns="16830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Integrate slope, soil erosion risk, precipitation, and trail use intensity to identify areas most vulnerable to erosion </a:t>
          </a:r>
        </a:p>
      </dsp:txBody>
      <dsp:txXfrm>
        <a:off x="1836781" y="679"/>
        <a:ext cx="5223313" cy="1590286"/>
      </dsp:txXfrm>
    </dsp:sp>
    <dsp:sp modelId="{2462551A-A850-49FF-B02B-2CB5363BA7F9}">
      <dsp:nvSpPr>
        <dsp:cNvPr id="0" name=""/>
        <dsp:cNvSpPr/>
      </dsp:nvSpPr>
      <dsp:spPr>
        <a:xfrm>
          <a:off x="0" y="1988538"/>
          <a:ext cx="7060095" cy="159028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6E0BA-AF73-4EDD-B683-58E1EBDCF7C1}">
      <dsp:nvSpPr>
        <dsp:cNvPr id="0" name=""/>
        <dsp:cNvSpPr/>
      </dsp:nvSpPr>
      <dsp:spPr>
        <a:xfrm>
          <a:off x="481061" y="2346352"/>
          <a:ext cx="874657" cy="8746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E10546-4979-470A-8140-29A616A9BDE2}">
      <dsp:nvSpPr>
        <dsp:cNvPr id="0" name=""/>
        <dsp:cNvSpPr/>
      </dsp:nvSpPr>
      <dsp:spPr>
        <a:xfrm>
          <a:off x="1836781" y="1988538"/>
          <a:ext cx="5223313" cy="15902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305" tIns="168305" rIns="168305" bIns="16830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Develop a composite risk index that highlights high-priority areas for conservation and maintenance efforts </a:t>
          </a:r>
        </a:p>
      </dsp:txBody>
      <dsp:txXfrm>
        <a:off x="1836781" y="1988538"/>
        <a:ext cx="5223313" cy="1590286"/>
      </dsp:txXfrm>
    </dsp:sp>
    <dsp:sp modelId="{954899A4-D213-4A0C-BBFD-1949FD4204FC}">
      <dsp:nvSpPr>
        <dsp:cNvPr id="0" name=""/>
        <dsp:cNvSpPr/>
      </dsp:nvSpPr>
      <dsp:spPr>
        <a:xfrm>
          <a:off x="0" y="3976396"/>
          <a:ext cx="7060095" cy="159028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9BEF94-3498-4E97-B15D-995378407CCA}">
      <dsp:nvSpPr>
        <dsp:cNvPr id="0" name=""/>
        <dsp:cNvSpPr/>
      </dsp:nvSpPr>
      <dsp:spPr>
        <a:xfrm>
          <a:off x="481061" y="4334211"/>
          <a:ext cx="874657" cy="87465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C7FDC2-CDD3-40F6-9F5A-271C87DD53A8}">
      <dsp:nvSpPr>
        <dsp:cNvPr id="0" name=""/>
        <dsp:cNvSpPr/>
      </dsp:nvSpPr>
      <dsp:spPr>
        <a:xfrm>
          <a:off x="1836781" y="3976396"/>
          <a:ext cx="5223313" cy="15902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305" tIns="168305" rIns="168305" bIns="16830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Support the long-term preservation of the White Mountains </a:t>
          </a:r>
        </a:p>
      </dsp:txBody>
      <dsp:txXfrm>
        <a:off x="1836781" y="3976396"/>
        <a:ext cx="5223313" cy="15902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76C5F0-0527-AE46-A543-F2CAC862D6B6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8C09DD-50D9-8A40-878A-7A6597E17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15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8C09DD-50D9-8A40-878A-7A6597E17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27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753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171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93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699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002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569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83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35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52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201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191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12/12/24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22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10334BF-0422-4A9A-BE46-AEB8C348B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98F2823-0279-49D8-928D-754B2225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64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E45E95-311C-41C7-A882-6E43F0806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7299D5D-ECC5-41EB-B830-C3A35FB35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537516" y="0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8C91735-5EFE-44D1-8CC6-FDF0D11B6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3990" y="1194074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33F926C-2613-475D-AEE4-CD7D87D3BA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439622" y="194269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B1C8F3-80E7-C174-5370-B519FB7CE3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6105525" cy="2387600"/>
          </a:xfrm>
        </p:spPr>
        <p:txBody>
          <a:bodyPr>
            <a:normAutofit/>
          </a:bodyPr>
          <a:lstStyle/>
          <a:p>
            <a:pPr algn="l"/>
            <a:r>
              <a:rPr lang="en-US" sz="3800" b="1" kern="10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Trail Erosion and Sustainability Analysis in the White Mountains of New Hampshire</a:t>
            </a:r>
            <a:endParaRPr lang="en-US" sz="38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3CBC2-6F38-8933-223A-E8F1375845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6105525" cy="1655762"/>
          </a:xfrm>
        </p:spPr>
        <p:txBody>
          <a:bodyPr>
            <a:normAutofit/>
          </a:bodyPr>
          <a:lstStyle/>
          <a:p>
            <a:pPr marL="0" marR="0" algn="l"/>
            <a:r>
              <a:rPr lang="en-US" sz="2200" kern="100" dirty="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GEO 508, Fall 2024</a:t>
            </a:r>
          </a:p>
          <a:p>
            <a:pPr marL="0" marR="0" algn="l"/>
            <a:r>
              <a:rPr lang="en-US" sz="2200" kern="100" dirty="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Adeline Casali</a:t>
            </a:r>
          </a:p>
          <a:p>
            <a:pPr algn="l"/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FD32A06-E9FE-4F5A-88A6-84905A72C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5675" y="0"/>
            <a:ext cx="4883277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Fork in rural forest road">
            <a:extLst>
              <a:ext uri="{FF2B5EF4-FFF2-40B4-BE49-F238E27FC236}">
                <a16:creationId xmlns:a16="http://schemas.microsoft.com/office/drawing/2014/main" id="{0CF7989B-89BC-A49C-816F-A6EB38409EA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rcRect l="29239" r="30351" b="-2"/>
          <a:stretch/>
        </p:blipFill>
        <p:spPr>
          <a:xfrm>
            <a:off x="7305675" y="-3319"/>
            <a:ext cx="48832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942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19F9CD66-32FC-448F-B4C5-67D17508A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CEAAC5-80CC-45D6-7EAE-B928F1F1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57251"/>
            <a:ext cx="4581525" cy="2076450"/>
          </a:xfrm>
        </p:spPr>
        <p:txBody>
          <a:bodyPr anchor="b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Trail Erosion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6B25B-DD0F-AE43-F72A-472B446A4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190875"/>
            <a:ext cx="4581526" cy="2986087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A critical challenge in high-use recreational areas like the White Mountains of New Hampshire </a:t>
            </a:r>
          </a:p>
          <a:p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Human impacts on erosion exacerbated by: </a:t>
            </a:r>
          </a:p>
          <a:p>
            <a:pPr lvl="1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Steep slopes </a:t>
            </a:r>
          </a:p>
          <a:p>
            <a:pPr lvl="1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Fragile soils </a:t>
            </a:r>
          </a:p>
          <a:p>
            <a:pPr lvl="1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Increasingly severe weather events </a:t>
            </a:r>
          </a:p>
        </p:txBody>
      </p:sp>
      <p:pic>
        <p:nvPicPr>
          <p:cNvPr id="7" name="Graphic 6" descr="Mountains">
            <a:extLst>
              <a:ext uri="{FF2B5EF4-FFF2-40B4-BE49-F238E27FC236}">
                <a16:creationId xmlns:a16="http://schemas.microsoft.com/office/drawing/2014/main" id="{CDFDE167-2189-7282-E2CA-9F927E0AC7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0893" y="903652"/>
            <a:ext cx="5022907" cy="502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17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61DF3E2F-0A88-4C55-8678-0764BF7339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9B23D5-2B9E-A671-B345-96E18D448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09600"/>
            <a:ext cx="3200400" cy="5567363"/>
          </a:xfrm>
        </p:spPr>
        <p:txBody>
          <a:bodyPr anchor="ctr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Analysis Goals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D7C3CE0-3702-4F0E-92C5-70D3780243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8577136"/>
              </p:ext>
            </p:extLst>
          </p:nvPr>
        </p:nvGraphicFramePr>
        <p:xfrm>
          <a:off x="4293704" y="609600"/>
          <a:ext cx="7060095" cy="5567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2200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E45848-BEDA-4F24-9C4E-DA2120958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64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BB8117-A903-442C-9223-A4FEB85C3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9300B8-3117-43F8-9F8E-68DB9F002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537516" y="0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AFAE680-42C1-4104-B74F-B0A8F1FB2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3990" y="1194074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28A8BA9-B3FE-4C96-A0A1-72A0D2C85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439622" y="194269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B2B21C-502E-D584-A234-D66844E1B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857251"/>
            <a:ext cx="5796580" cy="2076450"/>
          </a:xfrm>
        </p:spPr>
        <p:txBody>
          <a:bodyPr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0D9F8-9F3E-6862-B213-AA1E63B5C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90875"/>
            <a:ext cx="5796580" cy="2986087"/>
          </a:xfrm>
        </p:spPr>
        <p:txBody>
          <a:bodyPr>
            <a:normAutofit/>
          </a:bodyPr>
          <a:lstStyle/>
          <a:p>
            <a:pPr marL="0" marR="0" indent="0">
              <a:buNone/>
            </a:pPr>
            <a:r>
              <a:rPr lang="en-US" sz="1800" kern="10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top three trails with the highest erosion risk indices are: </a:t>
            </a:r>
          </a:p>
          <a:p>
            <a:pPr marL="342900" marR="0" lvl="0" indent="-342900">
              <a:buFont typeface="+mj-lt"/>
              <a:buAutoNum type="arabicPeriod"/>
            </a:pPr>
            <a:r>
              <a:rPr lang="en-US" sz="1800" b="1" kern="10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Mount Washington via Tuckerman Ravine and Lion Head Trail</a:t>
            </a:r>
            <a:endParaRPr lang="en-US" sz="1800" kern="100">
              <a:solidFill>
                <a:srgbClr val="FFFFFF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+mj-lt"/>
              <a:buAutoNum type="arabicPeriod"/>
            </a:pPr>
            <a:r>
              <a:rPr lang="en-US" sz="1800" b="1" kern="10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Mount Washington and Monroe via Ammonoosuc Ravine Trail</a:t>
            </a:r>
          </a:p>
          <a:p>
            <a:pPr marL="342900" marR="0" lvl="0" indent="-342900">
              <a:buFont typeface="+mj-lt"/>
              <a:buAutoNum type="arabicPeriod"/>
            </a:pPr>
            <a:r>
              <a:rPr lang="en-US" sz="1800" b="1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Mount Pierce via Crawford Path</a:t>
            </a: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EDB7FB2-4012-481D-B3D1-7301CCF6E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84982" y="-1328"/>
            <a:ext cx="4407017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mountain with a lake in the distance&#10;&#10;Description automatically generated">
            <a:extLst>
              <a:ext uri="{FF2B5EF4-FFF2-40B4-BE49-F238E27FC236}">
                <a16:creationId xmlns:a16="http://schemas.microsoft.com/office/drawing/2014/main" id="{177ADF05-963C-BA72-A7A0-728407C4CA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902" r="25902"/>
          <a:stretch/>
        </p:blipFill>
        <p:spPr>
          <a:xfrm>
            <a:off x="7784982" y="-1328"/>
            <a:ext cx="44070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66932"/>
      </p:ext>
    </p:extLst>
  </p:cSld>
  <p:clrMapOvr>
    <a:masterClrMapping/>
  </p:clrMapOvr>
</p:sld>
</file>

<file path=ppt/theme/theme1.xml><?xml version="1.0" encoding="utf-8"?>
<a:theme xmlns:a="http://schemas.openxmlformats.org/drawingml/2006/main" name="LuminousVTI">
  <a:themeElements>
    <a:clrScheme name="AnalogousFromRegularSeedRightStep">
      <a:dk1>
        <a:srgbClr val="000000"/>
      </a:dk1>
      <a:lt1>
        <a:srgbClr val="FFFFFF"/>
      </a:lt1>
      <a:dk2>
        <a:srgbClr val="2A3A21"/>
      </a:dk2>
      <a:lt2>
        <a:srgbClr val="E2E8E3"/>
      </a:lt2>
      <a:accent1>
        <a:srgbClr val="C34DB1"/>
      </a:accent1>
      <a:accent2>
        <a:srgbClr val="B13B6E"/>
      </a:accent2>
      <a:accent3>
        <a:srgbClr val="C34D4F"/>
      </a:accent3>
      <a:accent4>
        <a:srgbClr val="B16A3B"/>
      </a:accent4>
      <a:accent5>
        <a:srgbClr val="B7A248"/>
      </a:accent5>
      <a:accent6>
        <a:srgbClr val="93AE3A"/>
      </a:accent6>
      <a:hlink>
        <a:srgbClr val="319540"/>
      </a:hlink>
      <a:folHlink>
        <a:srgbClr val="7F7F7F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1201</TotalTime>
  <Words>130</Words>
  <Application>Microsoft Macintosh PowerPoint</Application>
  <PresentationFormat>Widescreen</PresentationFormat>
  <Paragraphs>19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Arial</vt:lpstr>
      <vt:lpstr>Avenir Next LT Pro</vt:lpstr>
      <vt:lpstr>Sabon Next LT</vt:lpstr>
      <vt:lpstr>Wingdings</vt:lpstr>
      <vt:lpstr>LuminousVTI</vt:lpstr>
      <vt:lpstr>Trail Erosion and Sustainability Analysis in the White Mountains of New Hampshire</vt:lpstr>
      <vt:lpstr>Trail Erosion</vt:lpstr>
      <vt:lpstr>Analysis Goals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Adeline R Casali</dc:creator>
  <cp:lastModifiedBy>Adeline R Casali</cp:lastModifiedBy>
  <cp:revision>3</cp:revision>
  <dcterms:created xsi:type="dcterms:W3CDTF">2024-12-12T18:52:21Z</dcterms:created>
  <dcterms:modified xsi:type="dcterms:W3CDTF">2024-12-13T14:53:49Z</dcterms:modified>
</cp:coreProperties>
</file>

<file path=docProps/thumbnail.jpeg>
</file>